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5" d="100"/>
          <a:sy n="115" d="100"/>
        </p:scale>
        <p:origin x="14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26C2645-9433-4F5D-BDC2-08C79E6428B1}" type="datetimeFigureOut">
              <a:rPr kumimoji="1" lang="ja-JP" altLang="en-US" smtClean="0"/>
              <a:t>2026/5/29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3099723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6C2645-9433-4F5D-BDC2-08C79E6428B1}" type="datetimeFigureOut">
              <a:rPr kumimoji="1" lang="ja-JP" altLang="en-US" smtClean="0"/>
              <a:t>2026/5/29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1689595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6C2645-9433-4F5D-BDC2-08C79E6428B1}" type="datetimeFigureOut">
              <a:rPr kumimoji="1" lang="ja-JP" altLang="en-US" smtClean="0"/>
              <a:t>2026/5/29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3596017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6C2645-9433-4F5D-BDC2-08C79E6428B1}" type="datetimeFigureOut">
              <a:rPr kumimoji="1" lang="ja-JP" altLang="en-US" smtClean="0"/>
              <a:t>2026/5/29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181606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26C2645-9433-4F5D-BDC2-08C79E6428B1}" type="datetimeFigureOut">
              <a:rPr kumimoji="1" lang="ja-JP" altLang="en-US" smtClean="0"/>
              <a:t>2026/5/29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2957165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26C2645-9433-4F5D-BDC2-08C79E6428B1}" type="datetimeFigureOut">
              <a:rPr kumimoji="1" lang="ja-JP" altLang="en-US" smtClean="0"/>
              <a:t>2026/5/29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4026206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26C2645-9433-4F5D-BDC2-08C79E6428B1}" type="datetimeFigureOut">
              <a:rPr kumimoji="1" lang="ja-JP" altLang="en-US" smtClean="0"/>
              <a:t>2026/5/29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2243282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26C2645-9433-4F5D-BDC2-08C79E6428B1}" type="datetimeFigureOut">
              <a:rPr kumimoji="1" lang="ja-JP" altLang="en-US" smtClean="0"/>
              <a:t>2026/5/29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3030710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26C2645-9433-4F5D-BDC2-08C79E6428B1}" type="datetimeFigureOut">
              <a:rPr kumimoji="1" lang="ja-JP" altLang="en-US" smtClean="0"/>
              <a:t>2026/5/29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1492215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26C2645-9433-4F5D-BDC2-08C79E6428B1}" type="datetimeFigureOut">
              <a:rPr kumimoji="1" lang="ja-JP" altLang="en-US" smtClean="0"/>
              <a:t>2026/5/29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893685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26C2645-9433-4F5D-BDC2-08C79E6428B1}" type="datetimeFigureOut">
              <a:rPr kumimoji="1" lang="ja-JP" altLang="en-US" smtClean="0"/>
              <a:t>2026/5/29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901473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6C2645-9433-4F5D-BDC2-08C79E6428B1}" type="datetimeFigureOut">
              <a:rPr kumimoji="1" lang="ja-JP" altLang="en-US" smtClean="0"/>
              <a:t>2026/5/29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ACC38F-BDDA-4BA8-B7D7-3FD0D4177E36}" type="slidenum">
              <a:rPr kumimoji="1" lang="ja-JP" altLang="en-US" smtClean="0"/>
              <a:t>‹#›</a:t>
            </a:fld>
            <a:endParaRPr kumimoji="1" lang="ja-JP" altLang="en-US"/>
          </a:p>
        </p:txBody>
      </p:sp>
    </p:spTree>
    <p:extLst>
      <p:ext uri="{BB962C8B-B14F-4D97-AF65-F5344CB8AC3E}">
        <p14:creationId xmlns:p14="http://schemas.microsoft.com/office/powerpoint/2010/main" val="10978405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592513" y="120624"/>
            <a:ext cx="9740900" cy="744537"/>
          </a:xfrm>
        </p:spPr>
        <p:txBody>
          <a:bodyPr>
            <a:normAutofit/>
          </a:bodyPr>
          <a:lstStyle/>
          <a:p>
            <a:r>
              <a:rPr kumimoji="1" lang="ja-JP" altLang="en-US" sz="3200" b="1" dirty="0"/>
              <a:t>オンライン資格確認等システムについて</a:t>
            </a:r>
          </a:p>
        </p:txBody>
      </p:sp>
      <p:sp>
        <p:nvSpPr>
          <p:cNvPr id="3" name="サブタイトル 2"/>
          <p:cNvSpPr>
            <a:spLocks noGrp="1"/>
          </p:cNvSpPr>
          <p:nvPr>
            <p:ph type="subTitle" idx="1"/>
          </p:nvPr>
        </p:nvSpPr>
        <p:spPr>
          <a:xfrm>
            <a:off x="232756" y="1072342"/>
            <a:ext cx="11718591" cy="4472247"/>
          </a:xfrm>
        </p:spPr>
        <p:txBody>
          <a:bodyPr>
            <a:normAutofit fontScale="92500" lnSpcReduction="10000"/>
          </a:bodyPr>
          <a:lstStyle/>
          <a:p>
            <a:pPr algn="l"/>
            <a:r>
              <a:rPr lang="ja-JP" altLang="en-US" dirty="0"/>
              <a:t>　当院は</a:t>
            </a:r>
            <a:r>
              <a:rPr kumimoji="1" lang="ja-JP" altLang="en-US" dirty="0"/>
              <a:t>令和</a:t>
            </a:r>
            <a:r>
              <a:rPr kumimoji="1" lang="en-US" altLang="ja-JP" dirty="0"/>
              <a:t>4</a:t>
            </a:r>
            <a:r>
              <a:rPr kumimoji="1" lang="ja-JP" altLang="en-US" dirty="0"/>
              <a:t>年</a:t>
            </a:r>
            <a:r>
              <a:rPr lang="en-US" altLang="ja-JP" dirty="0"/>
              <a:t>4</a:t>
            </a:r>
            <a:r>
              <a:rPr kumimoji="1" lang="ja-JP" altLang="en-US" dirty="0"/>
              <a:t>月～オンライン資格確認等システムを導入しており、マイナ保険証の</a:t>
            </a:r>
            <a:endParaRPr kumimoji="1" lang="en-US" altLang="ja-JP" dirty="0"/>
          </a:p>
          <a:p>
            <a:pPr algn="l"/>
            <a:r>
              <a:rPr kumimoji="1" lang="ja-JP" altLang="en-US" dirty="0"/>
              <a:t>利用が可能な体制を有しております。</a:t>
            </a:r>
            <a:endParaRPr kumimoji="1" lang="en-US" altLang="ja-JP" dirty="0"/>
          </a:p>
          <a:p>
            <a:pPr algn="l"/>
            <a:r>
              <a:rPr lang="ja-JP" altLang="en-US" u="sng" dirty="0"/>
              <a:t>読取機は、計</a:t>
            </a:r>
            <a:r>
              <a:rPr lang="en-US" altLang="ja-JP" u="sng" dirty="0"/>
              <a:t>4</a:t>
            </a:r>
            <a:r>
              <a:rPr lang="ja-JP" altLang="en-US" u="sng" dirty="0"/>
              <a:t>台（②再診</a:t>
            </a:r>
            <a:r>
              <a:rPr lang="en-US" altLang="ja-JP" u="sng" dirty="0"/>
              <a:t>2</a:t>
            </a:r>
            <a:r>
              <a:rPr lang="ja-JP" altLang="en-US" u="sng" dirty="0"/>
              <a:t>台、③会計受付、⑧入院の窓口）に設置しております。</a:t>
            </a:r>
            <a:endParaRPr lang="en-US" altLang="ja-JP" dirty="0"/>
          </a:p>
          <a:p>
            <a:pPr algn="l"/>
            <a:endParaRPr kumimoji="1" lang="en-US" altLang="ja-JP" b="1" dirty="0"/>
          </a:p>
          <a:p>
            <a:pPr algn="l"/>
            <a:r>
              <a:rPr kumimoji="1" lang="ja-JP" altLang="en-US" b="1" dirty="0"/>
              <a:t>＜マイナ保険証使用によって可能となること＞</a:t>
            </a:r>
            <a:endParaRPr kumimoji="1" lang="en-US" altLang="ja-JP" b="1" dirty="0"/>
          </a:p>
          <a:p>
            <a:pPr algn="l"/>
            <a:r>
              <a:rPr lang="ja-JP" altLang="en-US" sz="1600" dirty="0">
                <a:solidFill>
                  <a:srgbClr val="7030A0"/>
                </a:solidFill>
              </a:rPr>
              <a:t>●</a:t>
            </a:r>
            <a:r>
              <a:rPr lang="ja-JP" altLang="en-US" sz="2000" b="1" dirty="0">
                <a:solidFill>
                  <a:srgbClr val="7030A0"/>
                </a:solidFill>
              </a:rPr>
              <a:t>マイナンバーカードの保険証利用  </a:t>
            </a:r>
            <a:endParaRPr lang="en-US" altLang="ja-JP" sz="2000" b="1" dirty="0">
              <a:solidFill>
                <a:srgbClr val="7030A0"/>
              </a:solidFill>
            </a:endParaRPr>
          </a:p>
          <a:p>
            <a:pPr algn="l"/>
            <a:r>
              <a:rPr lang="ja-JP" altLang="en-US" sz="1200" b="1" dirty="0">
                <a:solidFill>
                  <a:srgbClr val="FF0000"/>
                </a:solidFill>
              </a:rPr>
              <a:t>　　　</a:t>
            </a:r>
            <a:r>
              <a:rPr lang="en-US" altLang="ja-JP" sz="1500" b="1" u="sng" dirty="0">
                <a:solidFill>
                  <a:srgbClr val="FF0000"/>
                </a:solidFill>
              </a:rPr>
              <a:t>※</a:t>
            </a:r>
            <a:r>
              <a:rPr lang="ja-JP" altLang="en-US" sz="1500" b="1" u="sng" dirty="0">
                <a:solidFill>
                  <a:srgbClr val="FF0000"/>
                </a:solidFill>
              </a:rPr>
              <a:t>使用するためにはマイナポータルサイトで事前の手続が必要です。</a:t>
            </a:r>
            <a:endParaRPr lang="en-US" altLang="ja-JP" sz="1500" b="1" u="sng" dirty="0">
              <a:solidFill>
                <a:srgbClr val="FF0000"/>
              </a:solidFill>
            </a:endParaRPr>
          </a:p>
          <a:p>
            <a:pPr algn="l"/>
            <a:r>
              <a:rPr lang="ja-JP" altLang="en-US" sz="1600" dirty="0">
                <a:solidFill>
                  <a:srgbClr val="7030A0"/>
                </a:solidFill>
              </a:rPr>
              <a:t>●</a:t>
            </a:r>
            <a:r>
              <a:rPr lang="ja-JP" altLang="en-US" sz="2000" b="1" dirty="0">
                <a:solidFill>
                  <a:srgbClr val="7030A0"/>
                </a:solidFill>
              </a:rPr>
              <a:t>受診歴</a:t>
            </a:r>
            <a:r>
              <a:rPr lang="ja-JP" altLang="en-US" sz="2000" dirty="0">
                <a:solidFill>
                  <a:srgbClr val="7030A0"/>
                </a:solidFill>
              </a:rPr>
              <a:t>、</a:t>
            </a:r>
            <a:r>
              <a:rPr lang="ja-JP" altLang="en-US" sz="2000" b="1" dirty="0">
                <a:solidFill>
                  <a:srgbClr val="7030A0"/>
                </a:solidFill>
              </a:rPr>
              <a:t>薬剤情報、特定健診情報、その他の情報の取得・活用</a:t>
            </a:r>
            <a:endParaRPr lang="en-US" altLang="ja-JP" sz="2000" b="1" dirty="0">
              <a:solidFill>
                <a:srgbClr val="7030A0"/>
              </a:solidFill>
            </a:endParaRPr>
          </a:p>
          <a:p>
            <a:pPr algn="l"/>
            <a:r>
              <a:rPr lang="ja-JP" altLang="en-US" sz="1200" b="1" dirty="0">
                <a:solidFill>
                  <a:srgbClr val="7030A0"/>
                </a:solidFill>
              </a:rPr>
              <a:t>　</a:t>
            </a:r>
            <a:r>
              <a:rPr lang="ja-JP" altLang="en-US" sz="1200" b="1" dirty="0">
                <a:solidFill>
                  <a:srgbClr val="FF0000"/>
                </a:solidFill>
              </a:rPr>
              <a:t>　　</a:t>
            </a:r>
            <a:r>
              <a:rPr lang="en-US" altLang="ja-JP" sz="1500" b="1" u="sng" dirty="0">
                <a:solidFill>
                  <a:srgbClr val="FF0000"/>
                </a:solidFill>
              </a:rPr>
              <a:t>※</a:t>
            </a:r>
            <a:r>
              <a:rPr lang="ja-JP" altLang="en-US" sz="1500" b="1" u="sng" dirty="0">
                <a:solidFill>
                  <a:srgbClr val="FF0000"/>
                </a:solidFill>
              </a:rPr>
              <a:t>情報の取得・活用には必ず診察前に機器で同意いただいている必要があります。</a:t>
            </a:r>
            <a:endParaRPr lang="en-US" altLang="ja-JP" sz="1500" b="1" dirty="0">
              <a:solidFill>
                <a:srgbClr val="FF0000"/>
              </a:solidFill>
            </a:endParaRPr>
          </a:p>
          <a:p>
            <a:pPr algn="l"/>
            <a:r>
              <a:rPr lang="ja-JP" altLang="en-US" sz="1600" dirty="0">
                <a:solidFill>
                  <a:srgbClr val="7030A0"/>
                </a:solidFill>
              </a:rPr>
              <a:t>●</a:t>
            </a:r>
            <a:r>
              <a:rPr lang="ja-JP" altLang="en-US" sz="2000" b="1" dirty="0">
                <a:solidFill>
                  <a:srgbClr val="7030A0"/>
                </a:solidFill>
              </a:rPr>
              <a:t>高額医療制度を利用するための「限度額適用認定証」等は、マイナ保険証読取の際に</a:t>
            </a:r>
            <a:endParaRPr lang="en-US" altLang="ja-JP" sz="2000" b="1" dirty="0">
              <a:solidFill>
                <a:srgbClr val="7030A0"/>
              </a:solidFill>
            </a:endParaRPr>
          </a:p>
          <a:p>
            <a:pPr algn="l"/>
            <a:r>
              <a:rPr lang="ja-JP" altLang="en-US" sz="2000" b="1" dirty="0">
                <a:solidFill>
                  <a:srgbClr val="7030A0"/>
                </a:solidFill>
              </a:rPr>
              <a:t>　同意いただくか、資格確認証を窓口で提示いただく際に申し出ることでも、病院側が</a:t>
            </a:r>
            <a:endParaRPr lang="en-US" altLang="ja-JP" sz="2000" b="1" dirty="0">
              <a:solidFill>
                <a:srgbClr val="7030A0"/>
              </a:solidFill>
            </a:endParaRPr>
          </a:p>
          <a:p>
            <a:pPr algn="l"/>
            <a:r>
              <a:rPr lang="ja-JP" altLang="en-US" sz="2000" b="1" dirty="0">
                <a:solidFill>
                  <a:srgbClr val="7030A0"/>
                </a:solidFill>
              </a:rPr>
              <a:t>　オンラインで限度額を確認できるため、発行手続きは不要になります。</a:t>
            </a:r>
            <a:endParaRPr lang="en-US" altLang="ja-JP" sz="2000" b="1" dirty="0">
              <a:solidFill>
                <a:srgbClr val="7030A0"/>
              </a:solidFill>
            </a:endParaRPr>
          </a:p>
          <a:p>
            <a:pPr algn="l"/>
            <a:endParaRPr lang="en-US" altLang="ja-JP" sz="1500" b="1" u="sng" dirty="0">
              <a:solidFill>
                <a:srgbClr val="FF0000"/>
              </a:solidFill>
            </a:endParaRPr>
          </a:p>
          <a:p>
            <a:pPr algn="l"/>
            <a:endParaRPr lang="en-US" altLang="ja-JP" sz="1200" b="1" dirty="0">
              <a:solidFill>
                <a:srgbClr val="FF0000"/>
              </a:solidFill>
            </a:endParaRPr>
          </a:p>
          <a:p>
            <a:pPr algn="l"/>
            <a:endParaRPr kumimoji="1" lang="en-US" altLang="ja-JP" dirty="0"/>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07748" y="3799003"/>
            <a:ext cx="1825232" cy="1745585"/>
          </a:xfrm>
          <a:prstGeom prst="rect">
            <a:avLst/>
          </a:prstGeom>
        </p:spPr>
      </p:pic>
      <p:sp>
        <p:nvSpPr>
          <p:cNvPr id="6" name="正方形/長方形 5">
            <a:extLst>
              <a:ext uri="{FF2B5EF4-FFF2-40B4-BE49-F238E27FC236}">
                <a16:creationId xmlns:a16="http://schemas.microsoft.com/office/drawing/2014/main" id="{57A57941-9F1B-48F2-B952-2C63F1E8C4C9}"/>
              </a:ext>
            </a:extLst>
          </p:cNvPr>
          <p:cNvSpPr/>
          <p:nvPr/>
        </p:nvSpPr>
        <p:spPr>
          <a:xfrm>
            <a:off x="232756" y="5706597"/>
            <a:ext cx="11718591" cy="1030779"/>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400" dirty="0">
                <a:solidFill>
                  <a:schemeClr val="tx1"/>
                </a:solidFill>
              </a:rPr>
              <a:t>・</a:t>
            </a:r>
            <a:r>
              <a:rPr lang="ja-JP" altLang="en-US" sz="1400" b="0" i="0" u="none" strike="noStrike" baseline="0" dirty="0">
                <a:solidFill>
                  <a:schemeClr val="tx1"/>
                </a:solidFill>
                <a:latin typeface="MS-Mincho"/>
              </a:rPr>
              <a:t>医師等が診療を実施する診察室等において、オンライン資格確認等システムにより取得した診療情報等を活用して診療を実施しております。</a:t>
            </a:r>
            <a:endParaRPr lang="en-US" altLang="ja-JP" sz="1400" b="0" i="0" u="none" strike="noStrike" baseline="0" dirty="0">
              <a:solidFill>
                <a:schemeClr val="tx1"/>
              </a:solidFill>
              <a:latin typeface="MS-Mincho"/>
            </a:endParaRPr>
          </a:p>
          <a:p>
            <a:pPr algn="l"/>
            <a:r>
              <a:rPr kumimoji="1" lang="ja-JP" altLang="en-US" sz="1400" dirty="0">
                <a:solidFill>
                  <a:schemeClr val="tx1"/>
                </a:solidFill>
              </a:rPr>
              <a:t>・</a:t>
            </a:r>
            <a:r>
              <a:rPr lang="ja-JP" altLang="en-US" sz="1400" b="0" i="0" u="none" strike="noStrike" baseline="0" dirty="0">
                <a:solidFill>
                  <a:schemeClr val="tx1"/>
                </a:solidFill>
                <a:latin typeface="MS-Mincho"/>
              </a:rPr>
              <a:t>マイナ保険証を促進する等、医療ＤＸを通じて質の高い医療を提供できるよう取り組んでおります。</a:t>
            </a:r>
            <a:endParaRPr lang="en-US" altLang="ja-JP" sz="1400" b="0" i="0" u="none" strike="noStrike" baseline="0" dirty="0">
              <a:solidFill>
                <a:schemeClr val="tx1"/>
              </a:solidFill>
              <a:latin typeface="MS-Mincho"/>
            </a:endParaRPr>
          </a:p>
          <a:p>
            <a:pPr algn="l"/>
            <a:r>
              <a:rPr kumimoji="1" lang="ja-JP" altLang="en-US" sz="1400" dirty="0">
                <a:solidFill>
                  <a:schemeClr val="tx1"/>
                </a:solidFill>
              </a:rPr>
              <a:t>・算定した診療報酬の区分・項目の名称及びその点数又は金額を記載した詳細な明細書を無料で交付しております。</a:t>
            </a:r>
          </a:p>
        </p:txBody>
      </p:sp>
    </p:spTree>
    <p:extLst>
      <p:ext uri="{BB962C8B-B14F-4D97-AF65-F5344CB8AC3E}">
        <p14:creationId xmlns:p14="http://schemas.microsoft.com/office/powerpoint/2010/main" val="220677561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287</Words>
  <Application>Microsoft Office PowerPoint</Application>
  <PresentationFormat>ワイド画面</PresentationFormat>
  <Paragraphs>17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MS-Mincho</vt:lpstr>
      <vt:lpstr>游ゴシック</vt:lpstr>
      <vt:lpstr>游ゴシック Light</vt:lpstr>
      <vt:lpstr>Arial</vt:lpstr>
      <vt:lpstr>Office テーマ</vt:lpstr>
      <vt:lpstr>オンライン資格確認等システムについて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オンライン資格確認等システムの開始について</dc:title>
  <dc:creator>ijikatyo</dc:creator>
  <cp:lastModifiedBy>hxuser</cp:lastModifiedBy>
  <cp:revision>42</cp:revision>
  <cp:lastPrinted>2022-08-29T03:14:37Z</cp:lastPrinted>
  <dcterms:created xsi:type="dcterms:W3CDTF">2021-12-23T04:41:05Z</dcterms:created>
  <dcterms:modified xsi:type="dcterms:W3CDTF">2026-05-29T04:27:27Z</dcterms:modified>
</cp:coreProperties>
</file>